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75" r:id="rId3"/>
    <p:sldId id="276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5"/>
    <p:restoredTop sz="95846"/>
  </p:normalViewPr>
  <p:slideViewPr>
    <p:cSldViewPr snapToGrid="0" snapToObjects="1">
      <p:cViewPr varScale="1">
        <p:scale>
          <a:sx n="88" d="100"/>
          <a:sy n="88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4842-C518-9741-BB7B-A105FBC0FC1C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877B-6E18-6A40-9A2D-719DAD24A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E56C881-986D-634B-B0B2-5B43DAAE26F2}"/>
              </a:ext>
            </a:extLst>
          </p:cNvPr>
          <p:cNvSpPr/>
          <p:nvPr/>
        </p:nvSpPr>
        <p:spPr>
          <a:xfrm>
            <a:off x="170690" y="1491479"/>
            <a:ext cx="6503172" cy="557595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1089-0A6D-8F45-9B84-FE062ECA309E}"/>
              </a:ext>
            </a:extLst>
          </p:cNvPr>
          <p:cNvSpPr/>
          <p:nvPr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BB3389-B151-3C47-B070-C81C7B93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66EE55-C288-1B43-855B-FE2272190694}"/>
              </a:ext>
            </a:extLst>
          </p:cNvPr>
          <p:cNvSpPr/>
          <p:nvPr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46204-9286-6F40-BF2A-1BDE81D029C0}"/>
              </a:ext>
            </a:extLst>
          </p:cNvPr>
          <p:cNvSpPr txBox="1"/>
          <p:nvPr/>
        </p:nvSpPr>
        <p:spPr>
          <a:xfrm>
            <a:off x="1112885" y="184705"/>
            <a:ext cx="43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</a:t>
            </a:r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Investigate the Carbon Cycle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A94FC6-A09D-D14C-AE03-EA5F1495FA64}"/>
              </a:ext>
            </a:extLst>
          </p:cNvPr>
          <p:cNvSpPr/>
          <p:nvPr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EE72D-C9D7-D448-903B-E6F91E5817C9}"/>
              </a:ext>
            </a:extLst>
          </p:cNvPr>
          <p:cNvSpPr txBox="1"/>
          <p:nvPr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375722" y="874412"/>
            <a:ext cx="1840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N22.KS3.08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80103-EB62-6841-A28B-70D6D7F18E8C}"/>
              </a:ext>
            </a:extLst>
          </p:cNvPr>
          <p:cNvGrpSpPr/>
          <p:nvPr/>
        </p:nvGrpSpPr>
        <p:grpSpPr>
          <a:xfrm>
            <a:off x="22445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F3EA0B-FF0F-EE4E-B881-22514D4706DF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Doughnut 61">
              <a:extLst>
                <a:ext uri="{FF2B5EF4-FFF2-40B4-BE49-F238E27FC236}">
                  <a16:creationId xmlns:a16="http://schemas.microsoft.com/office/drawing/2014/main" id="{DB1B5D0C-DA16-CA45-A0EF-A9ADB4355D8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048D57E-2C8D-FB4A-B143-F6605F57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5D12ED-8204-6045-8E63-72D65F0AEA5A}"/>
              </a:ext>
            </a:extLst>
          </p:cNvPr>
          <p:cNvGrpSpPr/>
          <p:nvPr/>
        </p:nvGrpSpPr>
        <p:grpSpPr>
          <a:xfrm>
            <a:off x="35028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48041ED-78D9-514A-A0E5-105161BD3473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Doughnut 96">
              <a:extLst>
                <a:ext uri="{FF2B5EF4-FFF2-40B4-BE49-F238E27FC236}">
                  <a16:creationId xmlns:a16="http://schemas.microsoft.com/office/drawing/2014/main" id="{1578345A-21A0-6545-B8F2-1AFFB650A0C5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9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A5271525-3BC4-4F47-9034-138F660EC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D70B-D530-6A43-8857-BE3AE78BF584}"/>
              </a:ext>
            </a:extLst>
          </p:cNvPr>
          <p:cNvGrpSpPr/>
          <p:nvPr/>
        </p:nvGrpSpPr>
        <p:grpSpPr>
          <a:xfrm>
            <a:off x="40440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7B694A7-E094-3441-916A-67E9851BA668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Doughnut 109">
              <a:extLst>
                <a:ext uri="{FF2B5EF4-FFF2-40B4-BE49-F238E27FC236}">
                  <a16:creationId xmlns:a16="http://schemas.microsoft.com/office/drawing/2014/main" id="{38170066-0B24-384C-BE73-074DDA41D6FE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2" name="Picture 78" descr="icon_pawCross - Riverside Veterinary Hospital">
              <a:extLst>
                <a:ext uri="{FF2B5EF4-FFF2-40B4-BE49-F238E27FC236}">
                  <a16:creationId xmlns:a16="http://schemas.microsoft.com/office/drawing/2014/main" id="{16BA8657-733B-714F-90BB-F2AF6DC53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014ED3-C1F6-B046-BDEE-61F99A527EBC}"/>
              </a:ext>
            </a:extLst>
          </p:cNvPr>
          <p:cNvGrpSpPr/>
          <p:nvPr/>
        </p:nvGrpSpPr>
        <p:grpSpPr>
          <a:xfrm>
            <a:off x="8953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C7CF95-80EE-4B45-BC71-738B180E6620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5D9A5342-B5A8-9C45-B600-13FB3E78F1BA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DF9B13C-BE3A-3043-852F-3DBCCA9B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6E9858A-4158-ED4B-B4FE-716668FD7632}"/>
              </a:ext>
            </a:extLst>
          </p:cNvPr>
          <p:cNvGrpSpPr/>
          <p:nvPr/>
        </p:nvGrpSpPr>
        <p:grpSpPr>
          <a:xfrm>
            <a:off x="4655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B72AF7-A67E-B54A-A71D-CDFDA3BEA251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AAF038E0-ED5D-314D-8917-90FB83AE1695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CFBE1A8C-7B45-7940-8253-661534E7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63A91-CB39-CE4B-BAE9-95189AEA604F}"/>
              </a:ext>
            </a:extLst>
          </p:cNvPr>
          <p:cNvGrpSpPr/>
          <p:nvPr/>
        </p:nvGrpSpPr>
        <p:grpSpPr>
          <a:xfrm>
            <a:off x="28913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8FF5D1-07F4-5649-8952-A36B83C824DF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oughnut 74">
              <a:extLst>
                <a:ext uri="{FF2B5EF4-FFF2-40B4-BE49-F238E27FC236}">
                  <a16:creationId xmlns:a16="http://schemas.microsoft.com/office/drawing/2014/main" id="{FBB2561E-9EE1-E24C-8626-4C3C52FFB5D1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AF1AC92-D261-384C-9CA3-CD2941C5F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549562-8F2F-4347-A68B-6E19ABFD54A5}"/>
              </a:ext>
            </a:extLst>
          </p:cNvPr>
          <p:cNvGrpSpPr/>
          <p:nvPr/>
        </p:nvGrpSpPr>
        <p:grpSpPr>
          <a:xfrm>
            <a:off x="16308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ADBBD3B-AF53-7441-861D-3980CEBD2C37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Doughnut 83">
              <a:extLst>
                <a:ext uri="{FF2B5EF4-FFF2-40B4-BE49-F238E27FC236}">
                  <a16:creationId xmlns:a16="http://schemas.microsoft.com/office/drawing/2014/main" id="{C1F59913-2927-444C-AD3F-10FA2A493FC5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5C898598-A252-BB4F-863C-6957B313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E74D3D8A-DBEF-2F41-B0BE-DE2C1CB80D5E}"/>
              </a:ext>
            </a:extLst>
          </p:cNvPr>
          <p:cNvSpPr txBox="1"/>
          <p:nvPr/>
        </p:nvSpPr>
        <p:spPr>
          <a:xfrm>
            <a:off x="170690" y="1526355"/>
            <a:ext cx="6503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in information about what step of the carbon cycle occurs at each of the following locations. What happens next? 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4A7BCB-ADAC-7843-9C8B-162BCAEAF776}"/>
              </a:ext>
            </a:extLst>
          </p:cNvPr>
          <p:cNvGrpSpPr/>
          <p:nvPr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8B06BC6-5B91-3141-ABA0-8607A2F4695E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Doughnut 139">
              <a:extLst>
                <a:ext uri="{FF2B5EF4-FFF2-40B4-BE49-F238E27FC236}">
                  <a16:creationId xmlns:a16="http://schemas.microsoft.com/office/drawing/2014/main" id="{DFE2CA9F-B803-E24E-8A7B-D036AF11FBB1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1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38D76E04-BC17-2042-95AD-12A077BFF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2BF66B-89D8-6944-9235-25F8CB6BF9E4}"/>
              </a:ext>
            </a:extLst>
          </p:cNvPr>
          <p:cNvGrpSpPr/>
          <p:nvPr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9B99FA3-C788-7142-9D7A-FB712567980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Doughnut 143">
              <a:extLst>
                <a:ext uri="{FF2B5EF4-FFF2-40B4-BE49-F238E27FC236}">
                  <a16:creationId xmlns:a16="http://schemas.microsoft.com/office/drawing/2014/main" id="{631B0C69-0CCF-FB4E-97C5-BBBC1D2A2285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5" name="Picture 78" descr="icon_pawCross - Riverside Veterinary Hospital">
              <a:extLst>
                <a:ext uri="{FF2B5EF4-FFF2-40B4-BE49-F238E27FC236}">
                  <a16:creationId xmlns:a16="http://schemas.microsoft.com/office/drawing/2014/main" id="{2828BA2C-CC37-7C47-B4A6-8F2FDA03F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AD0BA3-FC39-1747-B0F0-73F9D9F311A7}"/>
              </a:ext>
            </a:extLst>
          </p:cNvPr>
          <p:cNvGrpSpPr/>
          <p:nvPr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D3AB06C-BD3E-3741-86C5-04B39AFCE4D1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Doughnut 79">
              <a:extLst>
                <a:ext uri="{FF2B5EF4-FFF2-40B4-BE49-F238E27FC236}">
                  <a16:creationId xmlns:a16="http://schemas.microsoft.com/office/drawing/2014/main" id="{194ACFED-9EEF-F745-8C56-3CDFCF797D38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34A0565D-5AD5-314C-BEC0-41373618B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969BD45-C6A4-2C40-B030-93E0641A36A4}"/>
              </a:ext>
            </a:extLst>
          </p:cNvPr>
          <p:cNvGrpSpPr/>
          <p:nvPr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A25DFEF-9B55-1042-A9F4-61F6CDB8BE90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ghnut 127">
              <a:extLst>
                <a:ext uri="{FF2B5EF4-FFF2-40B4-BE49-F238E27FC236}">
                  <a16:creationId xmlns:a16="http://schemas.microsoft.com/office/drawing/2014/main" id="{E13641C3-FC9F-0A4E-87D4-E291AD35A8D9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33E79BC3-6CF1-D341-831E-7477279B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9BF0AE4-6087-C24E-9FC7-F66A8C429BAB}"/>
              </a:ext>
            </a:extLst>
          </p:cNvPr>
          <p:cNvGrpSpPr/>
          <p:nvPr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0868609-D886-2948-8B18-E7D58AE4BB42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ghnut 131">
              <a:extLst>
                <a:ext uri="{FF2B5EF4-FFF2-40B4-BE49-F238E27FC236}">
                  <a16:creationId xmlns:a16="http://schemas.microsoft.com/office/drawing/2014/main" id="{488CA64B-28AF-B14B-9C27-362658063960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FE98B6BB-CE06-A04C-9BE7-A4B68FCF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53B7EB-2E55-2445-A05F-4322B48A552C}"/>
              </a:ext>
            </a:extLst>
          </p:cNvPr>
          <p:cNvGrpSpPr/>
          <p:nvPr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C52716-3D30-084C-AFE0-C6E9EFE52CD7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ghnut 123">
              <a:extLst>
                <a:ext uri="{FF2B5EF4-FFF2-40B4-BE49-F238E27FC236}">
                  <a16:creationId xmlns:a16="http://schemas.microsoft.com/office/drawing/2014/main" id="{68224A13-6F3C-F049-83D2-6720F0A70E1B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5" name="Picture 124" descr="Icon&#10;&#10;Description automatically generated">
              <a:extLst>
                <a:ext uri="{FF2B5EF4-FFF2-40B4-BE49-F238E27FC236}">
                  <a16:creationId xmlns:a16="http://schemas.microsoft.com/office/drawing/2014/main" id="{D8F5722E-3BC3-1943-B074-5250E6375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EC533C-3C54-EDA6-44F4-001BC103FC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031" y="302578"/>
            <a:ext cx="1109482" cy="46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5E5E875-723B-A484-6656-2695BEDB5433}"/>
              </a:ext>
            </a:extLst>
          </p:cNvPr>
          <p:cNvSpPr/>
          <p:nvPr/>
        </p:nvSpPr>
        <p:spPr>
          <a:xfrm>
            <a:off x="188875" y="2237236"/>
            <a:ext cx="6503174" cy="6093977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35A044-7739-C96E-D919-051E9457DEA2}"/>
              </a:ext>
            </a:extLst>
          </p:cNvPr>
          <p:cNvSpPr txBox="1"/>
          <p:nvPr/>
        </p:nvSpPr>
        <p:spPr>
          <a:xfrm>
            <a:off x="188875" y="2251807"/>
            <a:ext cx="650317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1.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Atmosphere: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Soil: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3.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Ocean: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4.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Plant: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5.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Rabbit: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6.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Fox: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7.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Fossil</a:t>
            </a:r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_</a:t>
            </a:r>
            <a:r>
              <a:rPr lang="en-GB" sz="10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fuel:</a:t>
            </a:r>
            <a:r>
              <a:rPr lang="en-US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</a:t>
            </a:r>
            <a:endParaRPr lang="en-US" dirty="0"/>
          </a:p>
          <a:p>
            <a:pPr algn="ctr"/>
            <a:endParaRPr lang="en-US" sz="12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C75A2DD-3FD7-7053-A99C-DABE46D21D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0279" y="8467034"/>
            <a:ext cx="1610109" cy="10918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A1352D-C0C4-1C3B-5D3D-8CEF01ACA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131645" y="8575031"/>
            <a:ext cx="876901" cy="7275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F41861-687F-AB42-C970-2EA8EE3738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5703" y="8713466"/>
            <a:ext cx="1195016" cy="8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E56C881-986D-634B-B0B2-5B43DAAE26F2}"/>
              </a:ext>
            </a:extLst>
          </p:cNvPr>
          <p:cNvSpPr/>
          <p:nvPr/>
        </p:nvSpPr>
        <p:spPr>
          <a:xfrm>
            <a:off x="194624" y="1491479"/>
            <a:ext cx="6491673" cy="467347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21089-0A6D-8F45-9B84-FE062ECA309E}"/>
              </a:ext>
            </a:extLst>
          </p:cNvPr>
          <p:cNvSpPr/>
          <p:nvPr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BB3389-B151-3C47-B070-C81C7B93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66EE55-C288-1B43-855B-FE2272190694}"/>
              </a:ext>
            </a:extLst>
          </p:cNvPr>
          <p:cNvSpPr/>
          <p:nvPr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46204-9286-6F40-BF2A-1BDE81D029C0}"/>
              </a:ext>
            </a:extLst>
          </p:cNvPr>
          <p:cNvSpPr txBox="1"/>
          <p:nvPr/>
        </p:nvSpPr>
        <p:spPr>
          <a:xfrm>
            <a:off x="1112885" y="184705"/>
            <a:ext cx="43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</a:t>
            </a:r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Investigate the Carbon Cycle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A94FC6-A09D-D14C-AE03-EA5F1495FA64}"/>
              </a:ext>
            </a:extLst>
          </p:cNvPr>
          <p:cNvSpPr/>
          <p:nvPr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EE72D-C9D7-D448-903B-E6F91E5817C9}"/>
              </a:ext>
            </a:extLst>
          </p:cNvPr>
          <p:cNvSpPr txBox="1"/>
          <p:nvPr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375722" y="874412"/>
            <a:ext cx="1840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N22.KS3.08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80103-EB62-6841-A28B-70D6D7F18E8C}"/>
              </a:ext>
            </a:extLst>
          </p:cNvPr>
          <p:cNvGrpSpPr/>
          <p:nvPr/>
        </p:nvGrpSpPr>
        <p:grpSpPr>
          <a:xfrm>
            <a:off x="22445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F3EA0B-FF0F-EE4E-B881-22514D4706DF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Doughnut 61">
              <a:extLst>
                <a:ext uri="{FF2B5EF4-FFF2-40B4-BE49-F238E27FC236}">
                  <a16:creationId xmlns:a16="http://schemas.microsoft.com/office/drawing/2014/main" id="{DB1B5D0C-DA16-CA45-A0EF-A9ADB4355D8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048D57E-2C8D-FB4A-B143-F6605F57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5D12ED-8204-6045-8E63-72D65F0AEA5A}"/>
              </a:ext>
            </a:extLst>
          </p:cNvPr>
          <p:cNvGrpSpPr/>
          <p:nvPr/>
        </p:nvGrpSpPr>
        <p:grpSpPr>
          <a:xfrm>
            <a:off x="35028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48041ED-78D9-514A-A0E5-105161BD3473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Doughnut 96">
              <a:extLst>
                <a:ext uri="{FF2B5EF4-FFF2-40B4-BE49-F238E27FC236}">
                  <a16:creationId xmlns:a16="http://schemas.microsoft.com/office/drawing/2014/main" id="{1578345A-21A0-6545-B8F2-1AFFB650A0C5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9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A5271525-3BC4-4F47-9034-138F660EC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D70B-D530-6A43-8857-BE3AE78BF584}"/>
              </a:ext>
            </a:extLst>
          </p:cNvPr>
          <p:cNvGrpSpPr/>
          <p:nvPr/>
        </p:nvGrpSpPr>
        <p:grpSpPr>
          <a:xfrm>
            <a:off x="40440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7B694A7-E094-3441-916A-67E9851BA668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Doughnut 109">
              <a:extLst>
                <a:ext uri="{FF2B5EF4-FFF2-40B4-BE49-F238E27FC236}">
                  <a16:creationId xmlns:a16="http://schemas.microsoft.com/office/drawing/2014/main" id="{38170066-0B24-384C-BE73-074DDA41D6FE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2" name="Picture 78" descr="icon_pawCross - Riverside Veterinary Hospital">
              <a:extLst>
                <a:ext uri="{FF2B5EF4-FFF2-40B4-BE49-F238E27FC236}">
                  <a16:creationId xmlns:a16="http://schemas.microsoft.com/office/drawing/2014/main" id="{16BA8657-733B-714F-90BB-F2AF6DC53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014ED3-C1F6-B046-BDEE-61F99A527EBC}"/>
              </a:ext>
            </a:extLst>
          </p:cNvPr>
          <p:cNvGrpSpPr/>
          <p:nvPr/>
        </p:nvGrpSpPr>
        <p:grpSpPr>
          <a:xfrm>
            <a:off x="8953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C7CF95-80EE-4B45-BC71-738B180E6620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5D9A5342-B5A8-9C45-B600-13FB3E78F1BA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DF9B13C-BE3A-3043-852F-3DBCCA9B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6E9858A-4158-ED4B-B4FE-716668FD7632}"/>
              </a:ext>
            </a:extLst>
          </p:cNvPr>
          <p:cNvGrpSpPr/>
          <p:nvPr/>
        </p:nvGrpSpPr>
        <p:grpSpPr>
          <a:xfrm>
            <a:off x="4655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B72AF7-A67E-B54A-A71D-CDFDA3BEA251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AAF038E0-ED5D-314D-8917-90FB83AE1695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CFBE1A8C-7B45-7940-8253-661534E7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63A91-CB39-CE4B-BAE9-95189AEA604F}"/>
              </a:ext>
            </a:extLst>
          </p:cNvPr>
          <p:cNvGrpSpPr/>
          <p:nvPr/>
        </p:nvGrpSpPr>
        <p:grpSpPr>
          <a:xfrm>
            <a:off x="28913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8FF5D1-07F4-5649-8952-A36B83C824DF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oughnut 74">
              <a:extLst>
                <a:ext uri="{FF2B5EF4-FFF2-40B4-BE49-F238E27FC236}">
                  <a16:creationId xmlns:a16="http://schemas.microsoft.com/office/drawing/2014/main" id="{FBB2561E-9EE1-E24C-8626-4C3C52FFB5D1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AF1AC92-D261-384C-9CA3-CD2941C5F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549562-8F2F-4347-A68B-6E19ABFD54A5}"/>
              </a:ext>
            </a:extLst>
          </p:cNvPr>
          <p:cNvGrpSpPr/>
          <p:nvPr/>
        </p:nvGrpSpPr>
        <p:grpSpPr>
          <a:xfrm>
            <a:off x="16308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ADBBD3B-AF53-7441-861D-3980CEBD2C37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Doughnut 83">
              <a:extLst>
                <a:ext uri="{FF2B5EF4-FFF2-40B4-BE49-F238E27FC236}">
                  <a16:creationId xmlns:a16="http://schemas.microsoft.com/office/drawing/2014/main" id="{C1F59913-2927-444C-AD3F-10FA2A493FC5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5C898598-A252-BB4F-863C-6957B313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E74D3D8A-DBEF-2F41-B0BE-DE2C1CB80D5E}"/>
              </a:ext>
            </a:extLst>
          </p:cNvPr>
          <p:cNvSpPr txBox="1"/>
          <p:nvPr/>
        </p:nvSpPr>
        <p:spPr>
          <a:xfrm>
            <a:off x="1297514" y="1584527"/>
            <a:ext cx="4285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the following diagram of the carbon cycle 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4A7BCB-ADAC-7843-9C8B-162BCAEAF776}"/>
              </a:ext>
            </a:extLst>
          </p:cNvPr>
          <p:cNvGrpSpPr/>
          <p:nvPr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8B06BC6-5B91-3141-ABA0-8607A2F4695E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Doughnut 139">
              <a:extLst>
                <a:ext uri="{FF2B5EF4-FFF2-40B4-BE49-F238E27FC236}">
                  <a16:creationId xmlns:a16="http://schemas.microsoft.com/office/drawing/2014/main" id="{DFE2CA9F-B803-E24E-8A7B-D036AF11FBB1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1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38D76E04-BC17-2042-95AD-12A077BFF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2BF66B-89D8-6944-9235-25F8CB6BF9E4}"/>
              </a:ext>
            </a:extLst>
          </p:cNvPr>
          <p:cNvGrpSpPr/>
          <p:nvPr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9B99FA3-C788-7142-9D7A-FB712567980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Doughnut 143">
              <a:extLst>
                <a:ext uri="{FF2B5EF4-FFF2-40B4-BE49-F238E27FC236}">
                  <a16:creationId xmlns:a16="http://schemas.microsoft.com/office/drawing/2014/main" id="{631B0C69-0CCF-FB4E-97C5-BBBC1D2A2285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5" name="Picture 78" descr="icon_pawCross - Riverside Veterinary Hospital">
              <a:extLst>
                <a:ext uri="{FF2B5EF4-FFF2-40B4-BE49-F238E27FC236}">
                  <a16:creationId xmlns:a16="http://schemas.microsoft.com/office/drawing/2014/main" id="{2828BA2C-CC37-7C47-B4A6-8F2FDA03F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AD0BA3-FC39-1747-B0F0-73F9D9F311A7}"/>
              </a:ext>
            </a:extLst>
          </p:cNvPr>
          <p:cNvGrpSpPr/>
          <p:nvPr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D3AB06C-BD3E-3741-86C5-04B39AFCE4D1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Doughnut 79">
              <a:extLst>
                <a:ext uri="{FF2B5EF4-FFF2-40B4-BE49-F238E27FC236}">
                  <a16:creationId xmlns:a16="http://schemas.microsoft.com/office/drawing/2014/main" id="{194ACFED-9EEF-F745-8C56-3CDFCF797D38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34A0565D-5AD5-314C-BEC0-41373618B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969BD45-C6A4-2C40-B030-93E0641A36A4}"/>
              </a:ext>
            </a:extLst>
          </p:cNvPr>
          <p:cNvGrpSpPr/>
          <p:nvPr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A25DFEF-9B55-1042-A9F4-61F6CDB8BE90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ghnut 127">
              <a:extLst>
                <a:ext uri="{FF2B5EF4-FFF2-40B4-BE49-F238E27FC236}">
                  <a16:creationId xmlns:a16="http://schemas.microsoft.com/office/drawing/2014/main" id="{E13641C3-FC9F-0A4E-87D4-E291AD35A8D9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33E79BC3-6CF1-D341-831E-7477279B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9BF0AE4-6087-C24E-9FC7-F66A8C429BAB}"/>
              </a:ext>
            </a:extLst>
          </p:cNvPr>
          <p:cNvGrpSpPr/>
          <p:nvPr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0868609-D886-2948-8B18-E7D58AE4BB42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ghnut 131">
              <a:extLst>
                <a:ext uri="{FF2B5EF4-FFF2-40B4-BE49-F238E27FC236}">
                  <a16:creationId xmlns:a16="http://schemas.microsoft.com/office/drawing/2014/main" id="{488CA64B-28AF-B14B-9C27-362658063960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FE98B6BB-CE06-A04C-9BE7-A4B68FCF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53B7EB-2E55-2445-A05F-4322B48A552C}"/>
              </a:ext>
            </a:extLst>
          </p:cNvPr>
          <p:cNvGrpSpPr/>
          <p:nvPr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C52716-3D30-084C-AFE0-C6E9EFE52CD7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ghnut 123">
              <a:extLst>
                <a:ext uri="{FF2B5EF4-FFF2-40B4-BE49-F238E27FC236}">
                  <a16:creationId xmlns:a16="http://schemas.microsoft.com/office/drawing/2014/main" id="{68224A13-6F3C-F049-83D2-6720F0A70E1B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5" name="Picture 124" descr="Icon&#10;&#10;Description automatically generated">
              <a:extLst>
                <a:ext uri="{FF2B5EF4-FFF2-40B4-BE49-F238E27FC236}">
                  <a16:creationId xmlns:a16="http://schemas.microsoft.com/office/drawing/2014/main" id="{D8F5722E-3BC3-1943-B074-5250E6375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EC533C-3C54-EDA6-44F4-001BC103FC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031" y="302578"/>
            <a:ext cx="1109482" cy="46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F419E7-4D23-1377-67B4-394751628E10}"/>
              </a:ext>
            </a:extLst>
          </p:cNvPr>
          <p:cNvSpPr/>
          <p:nvPr/>
        </p:nvSpPr>
        <p:spPr>
          <a:xfrm>
            <a:off x="194625" y="8012167"/>
            <a:ext cx="6491673" cy="983135"/>
          </a:xfrm>
          <a:prstGeom prst="roundRect">
            <a:avLst>
              <a:gd name="adj" fmla="val 3131"/>
            </a:avLst>
          </a:prstGeom>
          <a:noFill/>
          <a:ln w="28575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Word bank:</a:t>
            </a:r>
          </a:p>
          <a:p>
            <a:pPr algn="ctr"/>
            <a:endParaRPr lang="en-GB" sz="8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	CO</a:t>
            </a:r>
            <a:r>
              <a:rPr lang="en-GB" sz="1200" baseline="300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2</a:t>
            </a:r>
            <a:r>
              <a:rPr lang="en-GB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 in atmosphere     		     Consumers   	   	     Producers         		Photosynthesis     		  	   Decomposers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AA55C-A4E0-508C-4AF7-CCC3ACBF75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486" y="2161559"/>
            <a:ext cx="6437947" cy="567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10294D-74FB-E4E5-BD3B-03D737F11322}"/>
              </a:ext>
            </a:extLst>
          </p:cNvPr>
          <p:cNvSpPr/>
          <p:nvPr/>
        </p:nvSpPr>
        <p:spPr>
          <a:xfrm>
            <a:off x="2912853" y="2816455"/>
            <a:ext cx="867206" cy="440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8FA6072-9D4F-9A1D-E2C8-AFF3E85EB53A}"/>
              </a:ext>
            </a:extLst>
          </p:cNvPr>
          <p:cNvSpPr/>
          <p:nvPr/>
        </p:nvSpPr>
        <p:spPr>
          <a:xfrm>
            <a:off x="4341058" y="7035024"/>
            <a:ext cx="867206" cy="440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D4DF630-B182-82E6-742F-2D99A7B6103E}"/>
              </a:ext>
            </a:extLst>
          </p:cNvPr>
          <p:cNvSpPr/>
          <p:nvPr/>
        </p:nvSpPr>
        <p:spPr>
          <a:xfrm>
            <a:off x="2899534" y="4776659"/>
            <a:ext cx="867206" cy="440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26F424-DAD4-9F6F-A717-6EF3E0878DD8}"/>
              </a:ext>
            </a:extLst>
          </p:cNvPr>
          <p:cNvSpPr/>
          <p:nvPr/>
        </p:nvSpPr>
        <p:spPr>
          <a:xfrm>
            <a:off x="4268002" y="3803509"/>
            <a:ext cx="867206" cy="440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D05B88-666C-CE00-CEA8-5F97A8A72272}"/>
              </a:ext>
            </a:extLst>
          </p:cNvPr>
          <p:cNvSpPr/>
          <p:nvPr/>
        </p:nvSpPr>
        <p:spPr>
          <a:xfrm>
            <a:off x="318409" y="5857973"/>
            <a:ext cx="867206" cy="440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B21089-0A6D-8F45-9B84-FE062ECA309E}"/>
              </a:ext>
            </a:extLst>
          </p:cNvPr>
          <p:cNvSpPr/>
          <p:nvPr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BB3389-B151-3C47-B070-C81C7B93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66EE55-C288-1B43-855B-FE2272190694}"/>
              </a:ext>
            </a:extLst>
          </p:cNvPr>
          <p:cNvSpPr/>
          <p:nvPr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46204-9286-6F40-BF2A-1BDE81D029C0}"/>
              </a:ext>
            </a:extLst>
          </p:cNvPr>
          <p:cNvSpPr txBox="1"/>
          <p:nvPr/>
        </p:nvSpPr>
        <p:spPr>
          <a:xfrm>
            <a:off x="1112885" y="184705"/>
            <a:ext cx="43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</a:t>
            </a:r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Investigate the Carbon Cycle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A94FC6-A09D-D14C-AE03-EA5F1495FA64}"/>
              </a:ext>
            </a:extLst>
          </p:cNvPr>
          <p:cNvSpPr/>
          <p:nvPr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EE72D-C9D7-D448-903B-E6F91E5817C9}"/>
              </a:ext>
            </a:extLst>
          </p:cNvPr>
          <p:cNvSpPr txBox="1"/>
          <p:nvPr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BA1913-C891-D244-8735-304621ADAD14}"/>
              </a:ext>
            </a:extLst>
          </p:cNvPr>
          <p:cNvSpPr txBox="1"/>
          <p:nvPr/>
        </p:nvSpPr>
        <p:spPr>
          <a:xfrm>
            <a:off x="4375722" y="874412"/>
            <a:ext cx="1840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N22.KS3.08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80103-EB62-6841-A28B-70D6D7F18E8C}"/>
              </a:ext>
            </a:extLst>
          </p:cNvPr>
          <p:cNvGrpSpPr/>
          <p:nvPr/>
        </p:nvGrpSpPr>
        <p:grpSpPr>
          <a:xfrm>
            <a:off x="22445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F3EA0B-FF0F-EE4E-B881-22514D4706DF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Doughnut 61">
              <a:extLst>
                <a:ext uri="{FF2B5EF4-FFF2-40B4-BE49-F238E27FC236}">
                  <a16:creationId xmlns:a16="http://schemas.microsoft.com/office/drawing/2014/main" id="{DB1B5D0C-DA16-CA45-A0EF-A9ADB4355D8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048D57E-2C8D-FB4A-B143-F6605F57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5D12ED-8204-6045-8E63-72D65F0AEA5A}"/>
              </a:ext>
            </a:extLst>
          </p:cNvPr>
          <p:cNvGrpSpPr/>
          <p:nvPr/>
        </p:nvGrpSpPr>
        <p:grpSpPr>
          <a:xfrm>
            <a:off x="35028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48041ED-78D9-514A-A0E5-105161BD3473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Doughnut 96">
              <a:extLst>
                <a:ext uri="{FF2B5EF4-FFF2-40B4-BE49-F238E27FC236}">
                  <a16:creationId xmlns:a16="http://schemas.microsoft.com/office/drawing/2014/main" id="{1578345A-21A0-6545-B8F2-1AFFB650A0C5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9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A5271525-3BC4-4F47-9034-138F660EC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A3ED70B-D530-6A43-8857-BE3AE78BF584}"/>
              </a:ext>
            </a:extLst>
          </p:cNvPr>
          <p:cNvGrpSpPr/>
          <p:nvPr/>
        </p:nvGrpSpPr>
        <p:grpSpPr>
          <a:xfrm>
            <a:off x="40440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7B694A7-E094-3441-916A-67E9851BA668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Doughnut 109">
              <a:extLst>
                <a:ext uri="{FF2B5EF4-FFF2-40B4-BE49-F238E27FC236}">
                  <a16:creationId xmlns:a16="http://schemas.microsoft.com/office/drawing/2014/main" id="{38170066-0B24-384C-BE73-074DDA41D6FE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2" name="Picture 78" descr="icon_pawCross - Riverside Veterinary Hospital">
              <a:extLst>
                <a:ext uri="{FF2B5EF4-FFF2-40B4-BE49-F238E27FC236}">
                  <a16:creationId xmlns:a16="http://schemas.microsoft.com/office/drawing/2014/main" id="{16BA8657-733B-714F-90BB-F2AF6DC53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014ED3-C1F6-B046-BDEE-61F99A527EBC}"/>
              </a:ext>
            </a:extLst>
          </p:cNvPr>
          <p:cNvGrpSpPr/>
          <p:nvPr/>
        </p:nvGrpSpPr>
        <p:grpSpPr>
          <a:xfrm>
            <a:off x="8953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C7CF95-80EE-4B45-BC71-738B180E6620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5D9A5342-B5A8-9C45-B600-13FB3E78F1BA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DF9B13C-BE3A-3043-852F-3DBCCA9B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6E9858A-4158-ED4B-B4FE-716668FD7632}"/>
              </a:ext>
            </a:extLst>
          </p:cNvPr>
          <p:cNvGrpSpPr/>
          <p:nvPr/>
        </p:nvGrpSpPr>
        <p:grpSpPr>
          <a:xfrm>
            <a:off x="4655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B72AF7-A67E-B54A-A71D-CDFDA3BEA251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AAF038E0-ED5D-314D-8917-90FB83AE1695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CFBE1A8C-7B45-7940-8253-661534E7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663A91-CB39-CE4B-BAE9-95189AEA604F}"/>
              </a:ext>
            </a:extLst>
          </p:cNvPr>
          <p:cNvGrpSpPr/>
          <p:nvPr/>
        </p:nvGrpSpPr>
        <p:grpSpPr>
          <a:xfrm>
            <a:off x="28913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8FF5D1-07F4-5649-8952-A36B83C824DF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oughnut 74">
              <a:extLst>
                <a:ext uri="{FF2B5EF4-FFF2-40B4-BE49-F238E27FC236}">
                  <a16:creationId xmlns:a16="http://schemas.microsoft.com/office/drawing/2014/main" id="{FBB2561E-9EE1-E24C-8626-4C3C52FFB5D1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AF1AC92-D261-384C-9CA3-CD2941C5F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549562-8F2F-4347-A68B-6E19ABFD54A5}"/>
              </a:ext>
            </a:extLst>
          </p:cNvPr>
          <p:cNvGrpSpPr/>
          <p:nvPr/>
        </p:nvGrpSpPr>
        <p:grpSpPr>
          <a:xfrm>
            <a:off x="16308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ADBBD3B-AF53-7441-861D-3980CEBD2C37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Doughnut 83">
              <a:extLst>
                <a:ext uri="{FF2B5EF4-FFF2-40B4-BE49-F238E27FC236}">
                  <a16:creationId xmlns:a16="http://schemas.microsoft.com/office/drawing/2014/main" id="{C1F59913-2927-444C-AD3F-10FA2A493FC5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5C898598-A252-BB4F-863C-6957B313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4A7BCB-ADAC-7843-9C8B-162BCAEAF776}"/>
              </a:ext>
            </a:extLst>
          </p:cNvPr>
          <p:cNvGrpSpPr/>
          <p:nvPr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8B06BC6-5B91-3141-ABA0-8607A2F4695E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Doughnut 139">
              <a:extLst>
                <a:ext uri="{FF2B5EF4-FFF2-40B4-BE49-F238E27FC236}">
                  <a16:creationId xmlns:a16="http://schemas.microsoft.com/office/drawing/2014/main" id="{DFE2CA9F-B803-E24E-8A7B-D036AF11FBB1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1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38D76E04-BC17-2042-95AD-12A077BFF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2BF66B-89D8-6944-9235-25F8CB6BF9E4}"/>
              </a:ext>
            </a:extLst>
          </p:cNvPr>
          <p:cNvGrpSpPr/>
          <p:nvPr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9B99FA3-C788-7142-9D7A-FB712567980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Doughnut 143">
              <a:extLst>
                <a:ext uri="{FF2B5EF4-FFF2-40B4-BE49-F238E27FC236}">
                  <a16:creationId xmlns:a16="http://schemas.microsoft.com/office/drawing/2014/main" id="{631B0C69-0CCF-FB4E-97C5-BBBC1D2A2285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5" name="Picture 78" descr="icon_pawCross - Riverside Veterinary Hospital">
              <a:extLst>
                <a:ext uri="{FF2B5EF4-FFF2-40B4-BE49-F238E27FC236}">
                  <a16:creationId xmlns:a16="http://schemas.microsoft.com/office/drawing/2014/main" id="{2828BA2C-CC37-7C47-B4A6-8F2FDA03F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AD0BA3-FC39-1747-B0F0-73F9D9F311A7}"/>
              </a:ext>
            </a:extLst>
          </p:cNvPr>
          <p:cNvGrpSpPr/>
          <p:nvPr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D3AB06C-BD3E-3741-86C5-04B39AFCE4D1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Doughnut 79">
              <a:extLst>
                <a:ext uri="{FF2B5EF4-FFF2-40B4-BE49-F238E27FC236}">
                  <a16:creationId xmlns:a16="http://schemas.microsoft.com/office/drawing/2014/main" id="{194ACFED-9EEF-F745-8C56-3CDFCF797D38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34A0565D-5AD5-314C-BEC0-41373618B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969BD45-C6A4-2C40-B030-93E0641A36A4}"/>
              </a:ext>
            </a:extLst>
          </p:cNvPr>
          <p:cNvGrpSpPr/>
          <p:nvPr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A25DFEF-9B55-1042-A9F4-61F6CDB8BE90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ghnut 127">
              <a:extLst>
                <a:ext uri="{FF2B5EF4-FFF2-40B4-BE49-F238E27FC236}">
                  <a16:creationId xmlns:a16="http://schemas.microsoft.com/office/drawing/2014/main" id="{E13641C3-FC9F-0A4E-87D4-E291AD35A8D9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33E79BC3-6CF1-D341-831E-7477279B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9BF0AE4-6087-C24E-9FC7-F66A8C429BAB}"/>
              </a:ext>
            </a:extLst>
          </p:cNvPr>
          <p:cNvGrpSpPr/>
          <p:nvPr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0868609-D886-2948-8B18-E7D58AE4BB42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ghnut 131">
              <a:extLst>
                <a:ext uri="{FF2B5EF4-FFF2-40B4-BE49-F238E27FC236}">
                  <a16:creationId xmlns:a16="http://schemas.microsoft.com/office/drawing/2014/main" id="{488CA64B-28AF-B14B-9C27-362658063960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FE98B6BB-CE06-A04C-9BE7-A4B68FCF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53B7EB-2E55-2445-A05F-4322B48A552C}"/>
              </a:ext>
            </a:extLst>
          </p:cNvPr>
          <p:cNvGrpSpPr/>
          <p:nvPr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C52716-3D30-084C-AFE0-C6E9EFE52CD7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ghnut 123">
              <a:extLst>
                <a:ext uri="{FF2B5EF4-FFF2-40B4-BE49-F238E27FC236}">
                  <a16:creationId xmlns:a16="http://schemas.microsoft.com/office/drawing/2014/main" id="{68224A13-6F3C-F049-83D2-6720F0A70E1B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5" name="Picture 124" descr="Icon&#10;&#10;Description automatically generated">
              <a:extLst>
                <a:ext uri="{FF2B5EF4-FFF2-40B4-BE49-F238E27FC236}">
                  <a16:creationId xmlns:a16="http://schemas.microsoft.com/office/drawing/2014/main" id="{D8F5722E-3BC3-1943-B074-5250E6375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EC533C-3C54-EDA6-44F4-001BC103FC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031" y="302578"/>
            <a:ext cx="1109482" cy="46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12233-29E3-D734-3DC7-D53A5EE04941}"/>
              </a:ext>
            </a:extLst>
          </p:cNvPr>
          <p:cNvSpPr txBox="1"/>
          <p:nvPr/>
        </p:nvSpPr>
        <p:spPr>
          <a:xfrm>
            <a:off x="184457" y="1627411"/>
            <a:ext cx="6478552" cy="1538883"/>
          </a:xfrm>
          <a:prstGeom prst="rect">
            <a:avLst/>
          </a:prstGeom>
          <a:noFill/>
          <a:ln w="28575">
            <a:solidFill>
              <a:srgbClr val="00C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What are the carbon sinks?</a:t>
            </a:r>
          </a:p>
          <a:p>
            <a:r>
              <a:rPr lang="en-GB" sz="16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600" dirty="0">
              <a:solidFill>
                <a:srgbClr val="807E8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A0AC0-40FA-1BFF-CAAE-25BA1CF650D3}"/>
              </a:ext>
            </a:extLst>
          </p:cNvPr>
          <p:cNvSpPr txBox="1"/>
          <p:nvPr/>
        </p:nvSpPr>
        <p:spPr>
          <a:xfrm>
            <a:off x="170690" y="3341126"/>
            <a:ext cx="6478552" cy="2031325"/>
          </a:xfrm>
          <a:prstGeom prst="rect">
            <a:avLst/>
          </a:prstGeom>
          <a:noFill/>
          <a:ln w="28575">
            <a:solidFill>
              <a:srgbClr val="00C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Why are carbon sinks important?</a:t>
            </a:r>
          </a:p>
          <a:p>
            <a:r>
              <a:rPr lang="en-GB" sz="16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600" dirty="0">
              <a:solidFill>
                <a:srgbClr val="807E8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3C80D-F6F0-C6E2-F136-F60C26E64CAB}"/>
              </a:ext>
            </a:extLst>
          </p:cNvPr>
          <p:cNvSpPr txBox="1"/>
          <p:nvPr/>
        </p:nvSpPr>
        <p:spPr>
          <a:xfrm>
            <a:off x="184457" y="5576165"/>
            <a:ext cx="6478552" cy="3477875"/>
          </a:xfrm>
          <a:prstGeom prst="rect">
            <a:avLst/>
          </a:prstGeom>
          <a:noFill/>
          <a:ln w="28575">
            <a:solidFill>
              <a:srgbClr val="00C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Why are the levels of carbon dioxide increasing? How can we reduce them? </a:t>
            </a:r>
          </a:p>
          <a:p>
            <a:r>
              <a:rPr lang="en-GB" sz="1600" dirty="0">
                <a:solidFill>
                  <a:srgbClr val="807E8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600" dirty="0">
              <a:solidFill>
                <a:srgbClr val="807E8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8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182</Words>
  <Application>Microsoft Macintosh PowerPoint</Application>
  <PresentationFormat>A4 Paper (210x297 mm)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55</cp:revision>
  <dcterms:created xsi:type="dcterms:W3CDTF">2022-04-04T08:08:59Z</dcterms:created>
  <dcterms:modified xsi:type="dcterms:W3CDTF">2022-10-13T07:21:25Z</dcterms:modified>
</cp:coreProperties>
</file>